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315" r:id="rId4"/>
    <p:sldId id="316" r:id="rId5"/>
    <p:sldId id="317" r:id="rId6"/>
    <p:sldId id="259" r:id="rId7"/>
    <p:sldId id="271" r:id="rId8"/>
    <p:sldId id="318" r:id="rId9"/>
    <p:sldId id="266" r:id="rId10"/>
    <p:sldId id="310" r:id="rId11"/>
    <p:sldId id="312" r:id="rId12"/>
    <p:sldId id="279" r:id="rId13"/>
    <p:sldId id="275" r:id="rId14"/>
    <p:sldId id="276" r:id="rId15"/>
    <p:sldId id="280" r:id="rId16"/>
    <p:sldId id="281" r:id="rId17"/>
    <p:sldId id="285" r:id="rId18"/>
    <p:sldId id="284" r:id="rId19"/>
    <p:sldId id="289" r:id="rId20"/>
    <p:sldId id="290" r:id="rId21"/>
    <p:sldId id="296" r:id="rId22"/>
    <p:sldId id="297" r:id="rId23"/>
    <p:sldId id="298" r:id="rId24"/>
    <p:sldId id="299" r:id="rId25"/>
    <p:sldId id="300" r:id="rId26"/>
    <p:sldId id="302" r:id="rId27"/>
    <p:sldId id="320" r:id="rId28"/>
    <p:sldId id="319" r:id="rId29"/>
    <p:sldId id="269" r:id="rId30"/>
    <p:sldId id="32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51" autoAdjust="0"/>
  </p:normalViewPr>
  <p:slideViewPr>
    <p:cSldViewPr snapToGrid="0" snapToObjects="1">
      <p:cViewPr varScale="1">
        <p:scale>
          <a:sx n="92" d="100"/>
          <a:sy n="92" d="100"/>
        </p:scale>
        <p:origin x="1278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Struktura dat se řídí podle nějaké </a:t>
            </a:r>
            <a:r>
              <a:rPr lang="cs-CZ" b="1" dirty="0"/>
              <a:t>datové specifikace</a:t>
            </a:r>
            <a:r>
              <a:rPr lang="cs-CZ" dirty="0"/>
              <a:t>.</a:t>
            </a:r>
          </a:p>
          <a:p>
            <a:pPr marL="171450" indent="-171450">
              <a:buFontTx/>
              <a:buChar char="-"/>
            </a:pPr>
            <a:r>
              <a:rPr lang="cs-CZ" dirty="0"/>
              <a:t>Pepa (náš </a:t>
            </a:r>
            <a:r>
              <a:rPr lang="cs-CZ" b="1" dirty="0"/>
              <a:t>technický expert</a:t>
            </a:r>
            <a:r>
              <a:rPr lang="cs-CZ" dirty="0"/>
              <a:t>) je zvyklý pracovat v doméně, ale Franta (a většina lidí) neznají dobře ty </a:t>
            </a:r>
            <a:r>
              <a:rPr lang="cs-CZ" i="1" dirty="0"/>
              <a:t>technikálie</a:t>
            </a:r>
            <a:r>
              <a:rPr lang="cs-CZ" dirty="0"/>
              <a:t> a </a:t>
            </a:r>
            <a:r>
              <a:rPr lang="cs-CZ" i="1" dirty="0"/>
              <a:t>strukturu dat</a:t>
            </a:r>
            <a:r>
              <a:rPr lang="cs-CZ" dirty="0"/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Naštěstí Pepa ten je zkušený a věděl, že se má radši zeptat na nějaké detaily.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354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Vytvoříme nástroj, který umožní …</a:t>
            </a:r>
          </a:p>
          <a:p>
            <a:pPr marL="171450" indent="-171450">
              <a:buFontTx/>
              <a:buChar char="-"/>
            </a:pPr>
            <a:r>
              <a:rPr lang="cs-CZ" dirty="0"/>
              <a:t>Stejně jako když se Pepa ptal na ta oddělení a na lokace, tak se uživatele taky zeptáme, jestli ho ještě nezajímá tadyto nebo tamto.</a:t>
            </a:r>
          </a:p>
          <a:p>
            <a:pPr marL="171450" indent="-171450">
              <a:buFontTx/>
              <a:buChar char="-"/>
            </a:pPr>
            <a:r>
              <a:rPr lang="cs-CZ" dirty="0"/>
              <a:t>Poskytneme uživateli technický dotaz, který mu pomůže získat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Dataspeceru. Ale v zásadě to může být cokoliv jiného, například SQL.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419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My to budeme dělat systematicky. Rozložíme si to na menší části a použijeme LLM jen tam, kde to bude potřeba.</a:t>
            </a:r>
          </a:p>
          <a:p>
            <a:pPr marL="171450" indent="-171450">
              <a:buFontTx/>
              <a:buChar char="-"/>
            </a:pPr>
            <a:r>
              <a:rPr lang="cs-CZ" dirty="0"/>
              <a:t>Co jsou ty položky („data specification items“)? Jak jsem říkal, budeme pracovat jen s datovými specifikacemi vytvořené v Dataspeceru. Ten pracuje s formátem, který definuje: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Třídy: člověk, auto, atd.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Vztahy mezi třídami (tzv. object property): člověk vlastní auto.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Atributy tříd: (tzv. datatype property): člověk má jméno (který je typu string).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Řešení implementujeme ve formě chatbota.</a:t>
            </a:r>
          </a:p>
          <a:p>
            <a:pPr marL="171450" indent="-171450">
              <a:buFontTx/>
              <a:buChar char="-"/>
            </a:pPr>
            <a:r>
              <a:rPr lang="cs-CZ" dirty="0"/>
              <a:t>Uživatel si vybere, s jakou datovou specifikací chce pracovat a bude si o ní s chatbotem povídat.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„Povídat“ znamená, že chatbot dá návrhy, na co by se uživatel mohl ptát. Pokud si uživatel něco vybere nebo sám od sebe napíše dotaz, tak mu pomůžeme ten dotaz rozvíjet.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Dát nějaký příklad s těmi turistickými cíli: uživatel se třeba zeptá a já mu řeknu OK, a takhle to můžeš rozvinout (stačí).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475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05-Sep-25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Supervisor: doc. Mgr. Martin </a:t>
            </a:r>
            <a:r>
              <a:rPr lang="en-US" sz="1100" dirty="0" err="1"/>
              <a:t>Nečaský</a:t>
            </a:r>
            <a:r>
              <a:rPr lang="en-US" sz="1100" dirty="0"/>
              <a:t>, Ph.D.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/>
              <a:pPr defTabSz="914400">
                <a:spcAft>
                  <a:spcPts val="600"/>
                </a:spcAft>
              </a:pPr>
              <a:t>1</a:t>
            </a:fld>
            <a:endParaRPr lang="en-US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D2903-E421-9659-A971-3A664A65F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65018"/>
            <a:ext cx="10972800" cy="5691333"/>
          </a:xfrm>
        </p:spPr>
        <p:txBody>
          <a:bodyPr/>
          <a:lstStyle/>
          <a:p>
            <a:r>
              <a:rPr lang="cs-CZ" dirty="0"/>
              <a:t>Moc detailní.</a:t>
            </a:r>
          </a:p>
          <a:p>
            <a:r>
              <a:rPr lang="cs-CZ" dirty="0"/>
              <a:t>Pořád říkám můžu si zobrazit summary.</a:t>
            </a:r>
          </a:p>
          <a:p>
            <a:r>
              <a:rPr lang="cs-CZ" dirty="0"/>
              <a:t>Prostě zkrátit. Zmínit, na co bylo použité LLM.</a:t>
            </a:r>
          </a:p>
          <a:p>
            <a:r>
              <a:rPr lang="cs-CZ" dirty="0"/>
              <a:t>Moc se rozkecávám, ukazuju moc věcí.</a:t>
            </a:r>
          </a:p>
          <a:p>
            <a:r>
              <a:rPr lang="cs-CZ" dirty="0"/>
              <a:t>Zbavit se té češtiny</a:t>
            </a:r>
            <a:r>
              <a:rPr lang="en-US" dirty="0"/>
              <a:t> v </a:t>
            </a:r>
            <a:r>
              <a:rPr lang="cs-CZ" dirty="0"/>
              <a:t>příkladu.</a:t>
            </a:r>
          </a:p>
          <a:p>
            <a:r>
              <a:rPr lang="cs-CZ" dirty="0"/>
              <a:t>Někde na začátku zavést nějaký termín pro „data specification items“. Don</a:t>
            </a:r>
            <a:r>
              <a:rPr lang="en-US" dirty="0"/>
              <a:t>’t say item</a:t>
            </a:r>
            <a:r>
              <a:rPr lang="cs-CZ" dirty="0"/>
              <a:t> – je moc obecné slovo.</a:t>
            </a:r>
            <a:r>
              <a:rPr lang="en-US" dirty="0"/>
              <a:t> </a:t>
            </a:r>
            <a:r>
              <a:rPr lang="cs-CZ" dirty="0"/>
              <a:t>Prvky, položky, ajtem (když už, ne item).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9DA58-5B0F-39EE-952A-044589E5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0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F536-B4B7-005F-8123-ADCC081E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C973-C32F-2F21-6B88-D0FDA07B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Ani nemusím ukazovat všechny checkboxy.</a:t>
            </a:r>
          </a:p>
          <a:p>
            <a:r>
              <a:rPr lang="cs-CZ" dirty="0"/>
              <a:t>„Jo tady si můžu vybírat“</a:t>
            </a:r>
          </a:p>
          <a:p>
            <a:r>
              <a:rPr lang="cs-CZ" dirty="0"/>
              <a:t>Je jasné, co dělá tlačítko „add item to my message“.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5AF5-4DDF-BA80-E90F-3F5F0400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8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0575-D45D-3579-1212-964A63E5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11511-9149-471E-652A-08257030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875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8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21140"/>
            <a:ext cx="9144000" cy="40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14746"/>
            <a:ext cx="9144000" cy="40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583CB520-89F1-6F0B-7161-A65FE714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911CDAB9-741A-A396-0671-8298FA99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BE3B2D-565A-575D-9A7E-A61E8A1C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0D23-498D-DCDC-FB06-FE746C48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666B-8B86-4B64-22A8-A9C740A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E1374071-FF28-CBF1-1956-785DBF41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2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EC99B2-859A-137E-364B-BE56992F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8081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0716" y="-1345018"/>
            <a:ext cx="9548036" cy="954803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8F326FB-65D8-CE9A-5DE1-BF714E322D9A}"/>
              </a:ext>
            </a:extLst>
          </p:cNvPr>
          <p:cNvSpPr/>
          <p:nvPr/>
        </p:nvSpPr>
        <p:spPr>
          <a:xfrm rot="5400000">
            <a:off x="5441854" y="374559"/>
            <a:ext cx="1371601" cy="1879787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DAE9BAA-D5B5-9A24-E34D-C4BA7F08B9A1}"/>
              </a:ext>
            </a:extLst>
          </p:cNvPr>
          <p:cNvSpPr/>
          <p:nvPr/>
        </p:nvSpPr>
        <p:spPr>
          <a:xfrm rot="5400000">
            <a:off x="2141442" y="322172"/>
            <a:ext cx="1247777" cy="1708338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260DE-BEFE-37C6-8A99-527D0AF3B5E3}"/>
              </a:ext>
            </a:extLst>
          </p:cNvPr>
          <p:cNvSpPr txBox="1"/>
          <p:nvPr/>
        </p:nvSpPr>
        <p:spPr>
          <a:xfrm>
            <a:off x="1856669" y="978846"/>
            <a:ext cx="13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BDC68D0-4664-017F-3F73-9A03A1C178EE}"/>
              </a:ext>
            </a:extLst>
          </p:cNvPr>
          <p:cNvSpPr/>
          <p:nvPr/>
        </p:nvSpPr>
        <p:spPr>
          <a:xfrm rot="5400000">
            <a:off x="8652520" y="2102648"/>
            <a:ext cx="1124245" cy="1890714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BD83FA5-76C8-59F2-9CEC-F6DE9E9873D1}"/>
              </a:ext>
            </a:extLst>
          </p:cNvPr>
          <p:cNvSpPr/>
          <p:nvPr/>
        </p:nvSpPr>
        <p:spPr>
          <a:xfrm>
            <a:off x="7067550" y="1238105"/>
            <a:ext cx="2114550" cy="1124247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Department?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1F48B-E70A-DBA1-552C-4856EB01D76C}"/>
              </a:ext>
            </a:extLst>
          </p:cNvPr>
          <p:cNvSpPr txBox="1"/>
          <p:nvPr/>
        </p:nvSpPr>
        <p:spPr>
          <a:xfrm>
            <a:off x="5400898" y="988516"/>
            <a:ext cx="1543049" cy="6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Departments A, B,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9BC1-A612-BE9C-2BD1-D590478D8333}"/>
              </a:ext>
            </a:extLst>
          </p:cNvPr>
          <p:cNvSpPr txBox="1"/>
          <p:nvPr/>
        </p:nvSpPr>
        <p:spPr>
          <a:xfrm>
            <a:off x="8359774" y="2863339"/>
            <a:ext cx="180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location?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6AA542C-E7C3-3AD7-8FA3-60831FAA09DD}"/>
              </a:ext>
            </a:extLst>
          </p:cNvPr>
          <p:cNvSpPr/>
          <p:nvPr/>
        </p:nvSpPr>
        <p:spPr>
          <a:xfrm rot="5400000">
            <a:off x="4864391" y="2073570"/>
            <a:ext cx="1022874" cy="1440344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Prague</a:t>
            </a:r>
          </a:p>
        </p:txBody>
      </p:sp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9" grpId="0" animBg="1"/>
      <p:bldP spid="12" grpId="0" animBg="1"/>
      <p:bldP spid="13" grpId="0"/>
      <p:bldP spid="14" grpId="0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5B4C4-5FA7-F800-02CA-23C6C2AB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4D41F44-0CDC-809B-7CC8-37145643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5699"/>
            <a:ext cx="9144000" cy="4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A780B6-641C-9B9F-6FDA-894811C7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51FE-C8FB-28B8-7C9F-EE4C7A13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7F6C99F-0B09-AF98-D46B-D07888A2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3786"/>
            <a:ext cx="9144000" cy="43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7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40E829F-283F-4641-1DE6-058DEE85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B981C8F-B186-6B5E-798C-535626A9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E4C4BE-DBF0-CEA4-365D-A7C4B317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84BE32FC-8008-6C53-4302-600BAE2F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04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4DB8-3B10-64FB-29F3-EDE3A56E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End of showcase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5F2D-99FE-A7C7-9CCB-5FE79F14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7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EC0-A0CE-22A4-E64C-FE64A3B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A2D8-CA92-3773-4930-B025843B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✅ Suggestions help with data exploration.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✅ Summaries help understand data specification items.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🤔 What even is SPARQL? What do I do with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⚠️ I want data. Not some technical mumbo jumbo.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68B-7E66-9D93-2946-74A06B4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endParaRPr dirty="0"/>
          </a:p>
          <a:p>
            <a:r>
              <a:rPr lang="en-US" dirty="0"/>
              <a:t>Mapping natural-language questions to data specifications.</a:t>
            </a:r>
            <a:endParaRPr lang="cs-CZ" dirty="0"/>
          </a:p>
          <a:p>
            <a:r>
              <a:rPr lang="cs-CZ" dirty="0"/>
              <a:t>Suggestions that help users explore data specification</a:t>
            </a:r>
            <a:r>
              <a:rPr lang="en-US" dirty="0"/>
              <a:t>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51B-6FE6-1C10-B37D-69ABB1A3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create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02C-8086-5282-9975-C602B7AC2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/>
          <a:lstStyle/>
          <a:p>
            <a:r>
              <a:rPr lang="en-US" dirty="0"/>
              <a:t>Let users ask natural-language questions on their chosen data specifications.</a:t>
            </a:r>
          </a:p>
          <a:p>
            <a:endParaRPr lang="en-US" dirty="0"/>
          </a:p>
          <a:p>
            <a:r>
              <a:rPr lang="en-US" dirty="0"/>
              <a:t>Help users explore the structure of data and refine their questions.</a:t>
            </a:r>
            <a:endParaRPr lang="cs-CZ" dirty="0"/>
          </a:p>
          <a:p>
            <a:endParaRPr lang="cs-CZ" dirty="0"/>
          </a:p>
          <a:p>
            <a:r>
              <a:rPr lang="en-US" dirty="0"/>
              <a:t>Provide a technical query that will retrieve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54CA-ED3B-1E6E-36C5-F262C473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860B-F56E-593C-992C-4D570359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A96-D23C-008C-43BA-DF3371C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6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💡 Use an LLM.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⚠️ But beware of hallucinations.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🎯</a:t>
            </a:r>
            <a:r>
              <a:rPr lang="cs-CZ" dirty="0"/>
              <a:t> </a:t>
            </a:r>
            <a:r>
              <a:rPr lang="en-US" dirty="0"/>
              <a:t>Map the user’s question to data specification items.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ℹ️</a:t>
            </a:r>
            <a:r>
              <a:rPr lang="cs-CZ" dirty="0"/>
              <a:t> Suggest items relevant to the question.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1120-D624-A7E3-0163-C7982DA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1643-9066-4CB9-692F-6184B34B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chatbot but not a general-purpose chatbot like ChatGPT.</a:t>
            </a:r>
          </a:p>
          <a:p>
            <a:endParaRPr lang="en-US" dirty="0"/>
          </a:p>
          <a:p>
            <a:r>
              <a:rPr lang="en-US" dirty="0"/>
              <a:t>Users will provide their data specification and then talk with the chatbot about it.</a:t>
            </a:r>
          </a:p>
          <a:p>
            <a:endParaRPr lang="en-US" dirty="0"/>
          </a:p>
          <a:p>
            <a:r>
              <a:rPr lang="en-US" dirty="0"/>
              <a:t>The chatbot will offer relevant suggestions.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26EDE-4181-2F9B-643B-BC3DC61E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context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CCA53C-FAA3-42AC-8576-6FF8AFAE4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9041" y="547833"/>
            <a:ext cx="8031514" cy="54545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CD0A28-7FF9-7D7B-17A1-B5C327D6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013" y="2897896"/>
            <a:ext cx="11907974" cy="197819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894DC29-6B29-83E0-ACA8-0386DD53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8271-9160-9C44-EEB6-10FD24BB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E9105F-3AB2-B119-4380-62DE9F15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81376" y="100483"/>
            <a:ext cx="7378624" cy="6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782</Words>
  <Application>Microsoft Office PowerPoint</Application>
  <PresentationFormat>Widescreen</PresentationFormat>
  <Paragraphs>117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Goal: create a tool</vt:lpstr>
      <vt:lpstr>How to do it?</vt:lpstr>
      <vt:lpstr>The software</vt:lpstr>
      <vt:lpstr>System context diagram</vt:lpstr>
      <vt:lpstr>System context diagram</vt:lpstr>
      <vt:lpstr>PowerPoint Presentation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showcase</vt:lpstr>
      <vt:lpstr>User feedback</vt:lpstr>
      <vt:lpstr>Successfully implemented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26</cp:revision>
  <dcterms:created xsi:type="dcterms:W3CDTF">2013-01-27T09:14:16Z</dcterms:created>
  <dcterms:modified xsi:type="dcterms:W3CDTF">2025-09-05T13:50:07Z</dcterms:modified>
  <cp:category/>
</cp:coreProperties>
</file>